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handoutMasterIdLst>
    <p:handoutMasterId r:id="rId18"/>
  </p:handoutMasterIdLst>
  <p:sldIdLst>
    <p:sldId id="263" r:id="rId2"/>
    <p:sldId id="523" r:id="rId3"/>
    <p:sldId id="524" r:id="rId4"/>
    <p:sldId id="525" r:id="rId5"/>
    <p:sldId id="526" r:id="rId6"/>
    <p:sldId id="527" r:id="rId7"/>
    <p:sldId id="529" r:id="rId8"/>
    <p:sldId id="530" r:id="rId9"/>
    <p:sldId id="531" r:id="rId10"/>
    <p:sldId id="532" r:id="rId11"/>
    <p:sldId id="533" r:id="rId12"/>
    <p:sldId id="534" r:id="rId13"/>
    <p:sldId id="535" r:id="rId14"/>
    <p:sldId id="536" r:id="rId15"/>
    <p:sldId id="464" r:id="rId1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24" autoAdjust="0"/>
  </p:normalViewPr>
  <p:slideViewPr>
    <p:cSldViewPr>
      <p:cViewPr>
        <p:scale>
          <a:sx n="86" d="100"/>
          <a:sy n="86" d="100"/>
        </p:scale>
        <p:origin x="-233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932"/>
        <p:guide pos="221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16/09/55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lIns="93324" tIns="46662" rIns="93324" bIns="46662"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13: Consumer Behavior and Brand Equity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Brand Equity?</a:t>
            </a:r>
            <a:endParaRPr lang="th-TH" sz="28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in </a:t>
            </a:r>
            <a:r>
              <a:rPr lang="en-US" sz="2800" dirty="0" smtClean="0">
                <a:solidFill>
                  <a:schemeClr val="bg1"/>
                </a:solidFill>
              </a:rPr>
              <a:t>Financial Perspective</a:t>
            </a:r>
            <a:endParaRPr lang="en-US" sz="28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in Customer</a:t>
            </a:r>
            <a:r>
              <a:rPr lang="en-US" sz="2800" dirty="0" smtClean="0">
                <a:solidFill>
                  <a:schemeClr val="bg1"/>
                </a:solidFill>
              </a:rPr>
              <a:t> Perspective</a:t>
            </a:r>
            <a:endParaRPr lang="th-TH" sz="2800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Consumer </a:t>
            </a:r>
            <a:r>
              <a:rPr lang="en-GB" sz="2800" dirty="0" err="1" smtClean="0">
                <a:solidFill>
                  <a:schemeClr val="bg1"/>
                </a:solidFill>
              </a:rPr>
              <a:t>Behavior</a:t>
            </a:r>
            <a:r>
              <a:rPr lang="en-GB" sz="2800" dirty="0" smtClean="0">
                <a:solidFill>
                  <a:schemeClr val="bg1"/>
                </a:solidFill>
              </a:rPr>
              <a:t> and Brand Equity</a:t>
            </a:r>
            <a:endParaRPr lang="th-TH" sz="2800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Brand Equity Valuation and Consumer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Valuation and Consumer Behavior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1772816"/>
            <a:ext cx="4567276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Objectives of Brand Equity Valuation</a:t>
            </a:r>
            <a:endParaRPr lang="en-US" sz="3200" b="1" dirty="0"/>
          </a:p>
        </p:txBody>
      </p:sp>
      <p:sp>
        <p:nvSpPr>
          <p:cNvPr id="7" name="Right Arrow 6"/>
          <p:cNvSpPr/>
          <p:nvPr/>
        </p:nvSpPr>
        <p:spPr>
          <a:xfrm rot="2700000">
            <a:off x="6143115" y="2609924"/>
            <a:ext cx="576064" cy="100811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8100000">
            <a:off x="2827834" y="2548931"/>
            <a:ext cx="576064" cy="100811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5616" y="5445224"/>
            <a:ext cx="3393878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Marketing-oriented perspective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5445224"/>
            <a:ext cx="326082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Financial-oriented perspective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2267744" y="4509120"/>
            <a:ext cx="576064" cy="100811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5400000">
            <a:off x="6588224" y="4509120"/>
            <a:ext cx="576064" cy="100811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51720" y="3789040"/>
            <a:ext cx="1015021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Internal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12391" y="3789040"/>
            <a:ext cx="1067921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External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Valuation and Consumer Behavior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1599183"/>
            <a:ext cx="4937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Capital market-oriented brand valuation</a:t>
            </a:r>
            <a:endParaRPr lang="en-US" sz="3200" b="1" dirty="0"/>
          </a:p>
        </p:txBody>
      </p:sp>
      <p:pic>
        <p:nvPicPr>
          <p:cNvPr id="17" name="Picture 16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708920"/>
            <a:ext cx="6939880" cy="145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Valuation and Consumer Behavior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1599183"/>
            <a:ext cx="2411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Sensitivity model</a:t>
            </a:r>
            <a:endParaRPr lang="en-US" sz="3600" b="1" dirty="0"/>
          </a:p>
        </p:txBody>
      </p:sp>
      <p:pic>
        <p:nvPicPr>
          <p:cNvPr id="6" name="Picture 5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636912"/>
            <a:ext cx="7180361" cy="1189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Valuation and Consumer Behavior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1484784"/>
            <a:ext cx="3135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/>
              <a:t>Damodaran</a:t>
            </a:r>
            <a:r>
              <a:rPr lang="en-US" sz="4000" b="1" dirty="0" smtClean="0"/>
              <a:t> Method</a:t>
            </a:r>
            <a:endParaRPr lang="en-US" sz="4000" b="1" dirty="0"/>
          </a:p>
        </p:txBody>
      </p:sp>
      <p:pic>
        <p:nvPicPr>
          <p:cNvPr id="7" name="Picture 6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0160" y="2348880"/>
            <a:ext cx="6732240" cy="3056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Valuation and Consumer Behavior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1484784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Interbrand</a:t>
            </a:r>
            <a:r>
              <a:rPr lang="en-US" sz="4000" b="1" dirty="0" smtClean="0"/>
              <a:t> Method</a:t>
            </a:r>
            <a:endParaRPr lang="en-US" sz="4000" b="1" dirty="0"/>
          </a:p>
        </p:txBody>
      </p:sp>
      <p:pic>
        <p:nvPicPr>
          <p:cNvPr id="6" name="Picture 5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492896"/>
            <a:ext cx="7668344" cy="2716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13: </a:t>
            </a:r>
            <a:r>
              <a:rPr lang="en-GB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</a:t>
            </a:r>
            <a:r>
              <a:rPr lang="en-GB" sz="36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Behavior</a:t>
            </a:r>
            <a:r>
              <a:rPr lang="en-GB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and Brand Equity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Brand Equity?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9592" y="1412776"/>
            <a:ext cx="8204490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คุณค่าตราสินค้า คือกลุ่มของสินทรัพย์และความเชื่อมั่นของตราสินค้าที่เชื่อมโยงกับตราสินค้า ชื่อ 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สัญลักษณ์ที่เพิ่มหรือลดจากคุณค่าของสินค้าหรือบริการไปสู่บริษัท และ/หรือ ลูกค้าของบริษัท 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000" dirty="0" err="1" smtClean="0">
                <a:latin typeface="Angsana New" pitchFamily="18" charset="-34"/>
                <a:cs typeface="Angsana New" pitchFamily="18" charset="-34"/>
              </a:rPr>
              <a:t>Aaker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, 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1991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, p. 15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)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คุณค่าตราสินค้า หมายถึง การสนับสนุนของตราสินค้าที่มีต่อสินค้า 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(Kamakura &amp; Russell, 1993, p.  10)</a:t>
            </a:r>
          </a:p>
          <a:p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 </a:t>
            </a: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คุณค่าตราสินค้า หมายถึง ผลจากการตลาดที่ทำให้เกิดเอกลักษณ์เฉพาะที่มีต่อตราสินค้า 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Keller, 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1993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, p. 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1) 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 </a:t>
            </a: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คุณค่าตราสินค้า หมายถึง การรับรู้เกี่ยวกับตราสินค้าอันนำไปสู่การเรียนรู้และการเกิดขึ้นของทัศนคติเกี่ยวกับตราสินค้า 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ซึ่งมีอิทธิพลในเชิงอารมณ์ส่งผลให้เกิดความชอบและสร้างให้เกิดความจงรักภักดีต่อตราสินค้านั้น 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(Elliot &amp; Percy, 2007, p. 86)</a:t>
            </a:r>
          </a:p>
          <a:p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 </a:t>
            </a: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คุณค่าตราสินค้า หมายถึงคุณค่าที่มีความสัมพันธ์กับกิจกรรมทางการตลาดที่สนับสนุนให้มีคุณค่าเพิ่มขึ้น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เมื่อเทียบกับการไม่มีตราสินค้า (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Davis, 2010, p. 51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)</a:t>
            </a:r>
            <a:endParaRPr lang="en-US" sz="20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2000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in Financial Perspective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1680" y="213285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Brand Equity</a:t>
            </a:r>
            <a:endParaRPr lang="en-US" sz="2800" b="1" dirty="0"/>
          </a:p>
        </p:txBody>
      </p:sp>
      <p:sp>
        <p:nvSpPr>
          <p:cNvPr id="6" name="Right Arrow 5"/>
          <p:cNvSpPr/>
          <p:nvPr/>
        </p:nvSpPr>
        <p:spPr>
          <a:xfrm>
            <a:off x="2915816" y="2204864"/>
            <a:ext cx="50405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07904" y="2132856"/>
            <a:ext cx="10801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Loyalty</a:t>
            </a:r>
            <a:endParaRPr lang="en-US" sz="2800" b="1" dirty="0"/>
          </a:p>
        </p:txBody>
      </p:sp>
      <p:sp>
        <p:nvSpPr>
          <p:cNvPr id="8" name="Right Arrow 7"/>
          <p:cNvSpPr/>
          <p:nvPr/>
        </p:nvSpPr>
        <p:spPr>
          <a:xfrm>
            <a:off x="5076056" y="2132856"/>
            <a:ext cx="50405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68144" y="2132856"/>
            <a:ext cx="10801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Wealth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2483768" y="414908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Brand Equity</a:t>
            </a:r>
            <a:endParaRPr lang="en-US" sz="2800" b="1" dirty="0"/>
          </a:p>
        </p:txBody>
      </p:sp>
      <p:sp>
        <p:nvSpPr>
          <p:cNvPr id="12" name="Rectangle 11"/>
          <p:cNvSpPr/>
          <p:nvPr/>
        </p:nvSpPr>
        <p:spPr>
          <a:xfrm>
            <a:off x="4932040" y="4149080"/>
            <a:ext cx="10801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Assets</a:t>
            </a:r>
            <a:endParaRPr lang="en-US" sz="2800" b="1" dirty="0"/>
          </a:p>
        </p:txBody>
      </p:sp>
      <p:sp>
        <p:nvSpPr>
          <p:cNvPr id="13" name="Equal 12"/>
          <p:cNvSpPr/>
          <p:nvPr/>
        </p:nvSpPr>
        <p:spPr>
          <a:xfrm>
            <a:off x="3707904" y="4437112"/>
            <a:ext cx="864096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59632" y="3573016"/>
            <a:ext cx="7056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in Customer Perspective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37320" y="3429000"/>
            <a:ext cx="1778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Brand Equity</a:t>
            </a:r>
            <a:endParaRPr lang="en-US" sz="2800" b="1" dirty="0"/>
          </a:p>
        </p:txBody>
      </p:sp>
      <p:sp>
        <p:nvSpPr>
          <p:cNvPr id="6" name="Right Arrow 5"/>
          <p:cNvSpPr/>
          <p:nvPr/>
        </p:nvSpPr>
        <p:spPr>
          <a:xfrm rot="19733373">
            <a:off x="3102802" y="2352808"/>
            <a:ext cx="50405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3275856" y="3429000"/>
            <a:ext cx="50405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2062807">
            <a:off x="3187766" y="4730311"/>
            <a:ext cx="50405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995936" y="1916832"/>
            <a:ext cx="2448272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Brand Awareness</a:t>
            </a:r>
            <a:endParaRPr lang="en-US" sz="2800" b="1" dirty="0"/>
          </a:p>
        </p:txBody>
      </p:sp>
      <p:sp>
        <p:nvSpPr>
          <p:cNvPr id="20" name="Rectangle 19"/>
          <p:cNvSpPr/>
          <p:nvPr/>
        </p:nvSpPr>
        <p:spPr>
          <a:xfrm>
            <a:off x="3995936" y="3501008"/>
            <a:ext cx="2448272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Brand Attitude</a:t>
            </a:r>
            <a:endParaRPr lang="en-US" sz="2800" b="1" dirty="0"/>
          </a:p>
        </p:txBody>
      </p:sp>
      <p:sp>
        <p:nvSpPr>
          <p:cNvPr id="21" name="Rectangle 20"/>
          <p:cNvSpPr/>
          <p:nvPr/>
        </p:nvSpPr>
        <p:spPr>
          <a:xfrm>
            <a:off x="3995936" y="4890864"/>
            <a:ext cx="2448272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Brand Loyalty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in Customer Perspective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10" descr="1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8152" y="2530400"/>
            <a:ext cx="7236296" cy="1474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Brand Equity in Customer Perspective</a:t>
            </a:r>
            <a:r>
              <a:rPr lang="en-GB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?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11111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772816"/>
            <a:ext cx="6428010" cy="4691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and Brand Equity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546" y="2276872"/>
            <a:ext cx="7981950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and Brand Equity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33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4913" y="2420888"/>
            <a:ext cx="8029575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Consumer Behavior and Brand Equity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 and Brand Equity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5" descr="44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772816"/>
            <a:ext cx="7155954" cy="4810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10814</TotalTime>
  <Words>304</Words>
  <Application>Microsoft Office PowerPoint</Application>
  <PresentationFormat>On-screen Show (4:3)</PresentationFormat>
  <Paragraphs>69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1150</cp:revision>
  <dcterms:created xsi:type="dcterms:W3CDTF">2011-07-14T07:15:29Z</dcterms:created>
  <dcterms:modified xsi:type="dcterms:W3CDTF">2012-09-16T03:54:40Z</dcterms:modified>
</cp:coreProperties>
</file>